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1"/>
  </p:notesMasterIdLst>
  <p:sldIdLst>
    <p:sldId id="256" r:id="rId2"/>
    <p:sldId id="257" r:id="rId3"/>
    <p:sldId id="261" r:id="rId4"/>
    <p:sldId id="262" r:id="rId5"/>
    <p:sldId id="263" r:id="rId6"/>
    <p:sldId id="272" r:id="rId7"/>
    <p:sldId id="269" r:id="rId8"/>
    <p:sldId id="264" r:id="rId9"/>
    <p:sldId id="270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3300"/>
    <a:srgbClr val="EDFE4E"/>
    <a:srgbClr val="CC9900"/>
    <a:srgbClr val="FFFFFF"/>
    <a:srgbClr val="FA0606"/>
    <a:srgbClr val="CC66FF"/>
    <a:srgbClr val="933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6" autoAdjust="0"/>
    <p:restoredTop sz="86176" autoAdjust="0"/>
  </p:normalViewPr>
  <p:slideViewPr>
    <p:cSldViewPr>
      <p:cViewPr varScale="1">
        <p:scale>
          <a:sx n="75" d="100"/>
          <a:sy n="75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8C7E25-FDAD-4538-A1A4-D8EB88AD2F5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545DF3-4F29-4EF7-8B25-C5156C2439EF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baseline="0" dirty="0" smtClean="0">
              <a:solidFill>
                <a:schemeClr val="bg1"/>
              </a:solidFill>
            </a:rPr>
            <a:t>2021год</a:t>
          </a:r>
          <a:endParaRPr lang="ru-RU" baseline="0" dirty="0">
            <a:solidFill>
              <a:schemeClr val="bg1"/>
            </a:solidFill>
          </a:endParaRPr>
        </a:p>
      </dgm:t>
    </dgm:pt>
    <dgm:pt modelId="{1545E9E8-2161-472A-A0D8-9BF01E8F3EF4}" type="sibTrans" cxnId="{5D129B25-C98D-4570-B5C8-8C85B035AF39}">
      <dgm:prSet/>
      <dgm:spPr/>
      <dgm:t>
        <a:bodyPr/>
        <a:lstStyle/>
        <a:p>
          <a:endParaRPr lang="ru-RU"/>
        </a:p>
      </dgm:t>
    </dgm:pt>
    <dgm:pt modelId="{A7C8AD85-796F-4E13-9894-2494A4A68F28}" type="parTrans" cxnId="{5D129B25-C98D-4570-B5C8-8C85B035AF39}">
      <dgm:prSet/>
      <dgm:spPr/>
      <dgm:t>
        <a:bodyPr/>
        <a:lstStyle/>
        <a:p>
          <a:endParaRPr lang="ru-RU"/>
        </a:p>
      </dgm:t>
    </dgm:pt>
    <dgm:pt modelId="{7B382ABF-51BF-4B86-A8CB-5866B6E2CD8C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/>
            <a:t>Безвозмездные </a:t>
          </a:r>
          <a:r>
            <a:rPr lang="ru-RU" sz="2400" dirty="0" smtClean="0"/>
            <a:t>поступления-  1 841 376,79 (руб.)</a:t>
          </a:r>
          <a:endParaRPr lang="ru-RU" sz="2400" dirty="0"/>
        </a:p>
      </dgm:t>
    </dgm:pt>
    <dgm:pt modelId="{5D4BF824-5224-4DF1-A178-2DA8B8627FD3}" type="sibTrans" cxnId="{96FDF076-548A-4230-8F84-E0B515448BDB}">
      <dgm:prSet/>
      <dgm:spPr/>
      <dgm:t>
        <a:bodyPr/>
        <a:lstStyle/>
        <a:p>
          <a:endParaRPr lang="ru-RU"/>
        </a:p>
      </dgm:t>
    </dgm:pt>
    <dgm:pt modelId="{47687C9D-E3B7-4905-8CB7-3882FBB6C97B}" type="parTrans" cxnId="{96FDF076-548A-4230-8F84-E0B515448BDB}">
      <dgm:prSet/>
      <dgm:spPr/>
      <dgm:t>
        <a:bodyPr/>
        <a:lstStyle/>
        <a:p>
          <a:endParaRPr lang="ru-RU"/>
        </a:p>
      </dgm:t>
    </dgm:pt>
    <dgm:pt modelId="{B20A5EB9-404B-483E-9B7F-B3E7BF5C39AC}">
      <dgm:prSet phldrT="[Текст]"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/>
            <a:t>Налоговые и неналоговые </a:t>
          </a:r>
          <a:r>
            <a:rPr lang="ru-RU" sz="2400" dirty="0" smtClean="0"/>
            <a:t>доходы-1 919 620,00 (руб.)</a:t>
          </a:r>
          <a:endParaRPr lang="ru-RU" sz="2400" dirty="0"/>
        </a:p>
      </dgm:t>
    </dgm:pt>
    <dgm:pt modelId="{4C62EE1B-4FF2-4F7B-8CEE-C383CC1D95FB}" type="sibTrans" cxnId="{26BF5F08-89D6-4C7E-AD3D-20CEAD14713B}">
      <dgm:prSet/>
      <dgm:spPr/>
      <dgm:t>
        <a:bodyPr/>
        <a:lstStyle/>
        <a:p>
          <a:endParaRPr lang="ru-RU"/>
        </a:p>
      </dgm:t>
    </dgm:pt>
    <dgm:pt modelId="{E6292381-B801-4A17-94E2-3C609DF992E3}" type="parTrans" cxnId="{26BF5F08-89D6-4C7E-AD3D-20CEAD14713B}">
      <dgm:prSet/>
      <dgm:spPr/>
      <dgm:t>
        <a:bodyPr/>
        <a:lstStyle/>
        <a:p>
          <a:endParaRPr lang="ru-RU"/>
        </a:p>
      </dgm:t>
    </dgm:pt>
    <dgm:pt modelId="{E16AC66F-B28E-4368-AB09-E23858D299BE}" type="pres">
      <dgm:prSet presAssocID="{238C7E25-FDAD-4538-A1A4-D8EB88AD2F5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D158D2-B614-4B8B-960C-68708DA01181}" type="pres">
      <dgm:prSet presAssocID="{08545DF3-4F29-4EF7-8B25-C5156C2439EF}" presName="composite" presStyleCnt="0"/>
      <dgm:spPr/>
    </dgm:pt>
    <dgm:pt modelId="{106C8ED5-EC0D-4227-82C7-50C6408EE5D6}" type="pres">
      <dgm:prSet presAssocID="{08545DF3-4F29-4EF7-8B25-C5156C2439EF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B8EDA-498D-49A6-AB46-9A7091708F69}" type="pres">
      <dgm:prSet presAssocID="{08545DF3-4F29-4EF7-8B25-C5156C2439EF}" presName="descendantText" presStyleLbl="alignAcc1" presStyleIdx="0" presStyleCnt="1" custLinFactNeighborX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054B9D-B4A4-43D4-8D48-EF50D71C0100}" type="presOf" srcId="{238C7E25-FDAD-4538-A1A4-D8EB88AD2F57}" destId="{E16AC66F-B28E-4368-AB09-E23858D299BE}" srcOrd="0" destOrd="0" presId="urn:microsoft.com/office/officeart/2005/8/layout/chevron2"/>
    <dgm:cxn modelId="{5D129B25-C98D-4570-B5C8-8C85B035AF39}" srcId="{238C7E25-FDAD-4538-A1A4-D8EB88AD2F57}" destId="{08545DF3-4F29-4EF7-8B25-C5156C2439EF}" srcOrd="0" destOrd="0" parTransId="{A7C8AD85-796F-4E13-9894-2494A4A68F28}" sibTransId="{1545E9E8-2161-472A-A0D8-9BF01E8F3EF4}"/>
    <dgm:cxn modelId="{26BF5F08-89D6-4C7E-AD3D-20CEAD14713B}" srcId="{08545DF3-4F29-4EF7-8B25-C5156C2439EF}" destId="{B20A5EB9-404B-483E-9B7F-B3E7BF5C39AC}" srcOrd="0" destOrd="0" parTransId="{E6292381-B801-4A17-94E2-3C609DF992E3}" sibTransId="{4C62EE1B-4FF2-4F7B-8CEE-C383CC1D95FB}"/>
    <dgm:cxn modelId="{A58884A0-E831-4FEC-91F0-6C2482840160}" type="presOf" srcId="{B20A5EB9-404B-483E-9B7F-B3E7BF5C39AC}" destId="{C27B8EDA-498D-49A6-AB46-9A7091708F69}" srcOrd="0" destOrd="0" presId="urn:microsoft.com/office/officeart/2005/8/layout/chevron2"/>
    <dgm:cxn modelId="{B1F1FDD9-6B83-4528-9E37-C92F4A2B27C5}" type="presOf" srcId="{7B382ABF-51BF-4B86-A8CB-5866B6E2CD8C}" destId="{C27B8EDA-498D-49A6-AB46-9A7091708F69}" srcOrd="0" destOrd="1" presId="urn:microsoft.com/office/officeart/2005/8/layout/chevron2"/>
    <dgm:cxn modelId="{96FDF076-548A-4230-8F84-E0B515448BDB}" srcId="{08545DF3-4F29-4EF7-8B25-C5156C2439EF}" destId="{7B382ABF-51BF-4B86-A8CB-5866B6E2CD8C}" srcOrd="1" destOrd="0" parTransId="{47687C9D-E3B7-4905-8CB7-3882FBB6C97B}" sibTransId="{5D4BF824-5224-4DF1-A178-2DA8B8627FD3}"/>
    <dgm:cxn modelId="{6F265463-2B3F-4C93-8D61-369D73BF0C93}" type="presOf" srcId="{08545DF3-4F29-4EF7-8B25-C5156C2439EF}" destId="{106C8ED5-EC0D-4227-82C7-50C6408EE5D6}" srcOrd="0" destOrd="0" presId="urn:microsoft.com/office/officeart/2005/8/layout/chevron2"/>
    <dgm:cxn modelId="{37DB98C0-9E47-4ED5-A44E-2690EAB15418}" type="presParOf" srcId="{E16AC66F-B28E-4368-AB09-E23858D299BE}" destId="{10D158D2-B614-4B8B-960C-68708DA01181}" srcOrd="0" destOrd="0" presId="urn:microsoft.com/office/officeart/2005/8/layout/chevron2"/>
    <dgm:cxn modelId="{C0AF9C5E-073B-4125-BC6E-F128F53A51F4}" type="presParOf" srcId="{10D158D2-B614-4B8B-960C-68708DA01181}" destId="{106C8ED5-EC0D-4227-82C7-50C6408EE5D6}" srcOrd="0" destOrd="0" presId="urn:microsoft.com/office/officeart/2005/8/layout/chevron2"/>
    <dgm:cxn modelId="{DF057554-7666-477C-86AF-D24C533DF6B3}" type="presParOf" srcId="{10D158D2-B614-4B8B-960C-68708DA01181}" destId="{C27B8EDA-498D-49A6-AB46-9A7091708F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D0F603-BEF9-4AC5-8FB7-E864BCE6AB3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D293F7-64EE-42A4-830A-7FDE3DC4A8BE}">
      <dgm:prSet phldrT="[Текст]" custT="1"/>
      <dgm:spPr/>
      <dgm:t>
        <a:bodyPr/>
        <a:lstStyle/>
        <a:p>
          <a:r>
            <a:rPr lang="ru-RU" sz="4400" dirty="0" smtClean="0"/>
            <a:t>2021 </a:t>
          </a:r>
          <a:r>
            <a:rPr lang="ru-RU" sz="4400" dirty="0"/>
            <a:t>год</a:t>
          </a:r>
        </a:p>
      </dgm:t>
    </dgm:pt>
    <dgm:pt modelId="{FE3A5BF6-3E53-45C0-B1AD-55C150AD4D30}" type="parTrans" cxnId="{4E0A0C33-5266-41F7-ADF6-DA1235700F1D}">
      <dgm:prSet/>
      <dgm:spPr/>
      <dgm:t>
        <a:bodyPr/>
        <a:lstStyle/>
        <a:p>
          <a:endParaRPr lang="ru-RU"/>
        </a:p>
      </dgm:t>
    </dgm:pt>
    <dgm:pt modelId="{B4E783B8-FE6A-4FBF-920E-B2D71D890432}" type="sibTrans" cxnId="{4E0A0C33-5266-41F7-ADF6-DA1235700F1D}">
      <dgm:prSet/>
      <dgm:spPr/>
      <dgm:t>
        <a:bodyPr/>
        <a:lstStyle/>
        <a:p>
          <a:endParaRPr lang="ru-RU"/>
        </a:p>
      </dgm:t>
    </dgm:pt>
    <dgm:pt modelId="{386C3B89-EF2A-4A79-8593-C0D5260B1713}">
      <dgm:prSet phldrT="[Текст]" custT="1"/>
      <dgm:spPr/>
      <dgm:t>
        <a:bodyPr/>
        <a:lstStyle/>
        <a:p>
          <a:r>
            <a:rPr lang="ru-RU" sz="1000" b="1" i="0" u="none" dirty="0">
              <a:solidFill>
                <a:schemeClr val="bg2">
                  <a:lumMod val="75000"/>
                </a:schemeClr>
              </a:solidFill>
            </a:rPr>
            <a:t>Дотации бюджетам субъектов Российской Федерации и муниципальных образований</a:t>
          </a:r>
          <a:endParaRPr lang="ru-RU" sz="1000" b="1" dirty="0">
            <a:solidFill>
              <a:schemeClr val="bg2">
                <a:lumMod val="75000"/>
              </a:schemeClr>
            </a:solidFill>
          </a:endParaRPr>
        </a:p>
      </dgm:t>
    </dgm:pt>
    <dgm:pt modelId="{01D94C69-3F05-4DD1-8173-84F7FE6DEC2C}" type="parTrans" cxnId="{AFEA51AF-2A93-4F71-AF02-CAA41F1C8C1B}">
      <dgm:prSet/>
      <dgm:spPr/>
      <dgm:t>
        <a:bodyPr/>
        <a:lstStyle/>
        <a:p>
          <a:endParaRPr lang="ru-RU"/>
        </a:p>
      </dgm:t>
    </dgm:pt>
    <dgm:pt modelId="{1E3C958C-9936-4618-99AD-C7A18EE0A470}" type="sibTrans" cxnId="{AFEA51AF-2A93-4F71-AF02-CAA41F1C8C1B}">
      <dgm:prSet/>
      <dgm:spPr/>
      <dgm:t>
        <a:bodyPr/>
        <a:lstStyle/>
        <a:p>
          <a:endParaRPr lang="ru-RU"/>
        </a:p>
      </dgm:t>
    </dgm:pt>
    <dgm:pt modelId="{B8B56616-30DF-4ADD-8C4F-20992591A96E}">
      <dgm:prSet phldrT="[Текст]" custT="1"/>
      <dgm:spPr/>
      <dgm:t>
        <a:bodyPr/>
        <a:lstStyle/>
        <a:p>
          <a:r>
            <a:rPr lang="ru-RU" sz="1000" b="1" i="0" u="none" dirty="0">
              <a:solidFill>
                <a:schemeClr val="bg2">
                  <a:lumMod val="75000"/>
                </a:schemeClr>
              </a:solidFill>
            </a:rPr>
            <a:t>Субвенции бюджетам сельских поселений на выполнение передаваемых полномочий субъектов Российской Федерации</a:t>
          </a:r>
          <a:endParaRPr lang="ru-RU" sz="1000" b="1" dirty="0">
            <a:solidFill>
              <a:schemeClr val="bg2">
                <a:lumMod val="75000"/>
              </a:schemeClr>
            </a:solidFill>
          </a:endParaRPr>
        </a:p>
      </dgm:t>
    </dgm:pt>
    <dgm:pt modelId="{421585C6-38C1-462B-9660-DA9DE21FC6CA}" type="parTrans" cxnId="{B378D719-D755-4720-810C-5D78C1CE788A}">
      <dgm:prSet/>
      <dgm:spPr/>
      <dgm:t>
        <a:bodyPr/>
        <a:lstStyle/>
        <a:p>
          <a:endParaRPr lang="ru-RU"/>
        </a:p>
      </dgm:t>
    </dgm:pt>
    <dgm:pt modelId="{6CDC4E9E-DF68-42D9-A03E-FA5585DC038C}" type="sibTrans" cxnId="{B378D719-D755-4720-810C-5D78C1CE788A}">
      <dgm:prSet/>
      <dgm:spPr/>
      <dgm:t>
        <a:bodyPr/>
        <a:lstStyle/>
        <a:p>
          <a:endParaRPr lang="ru-RU"/>
        </a:p>
      </dgm:t>
    </dgm:pt>
    <dgm:pt modelId="{9D7C40F0-1E51-4E43-8CDF-7F5B778F6021}">
      <dgm:prSet phldrT="[Текст]" custT="1"/>
      <dgm:spPr/>
      <dgm:t>
        <a:bodyPr/>
        <a:lstStyle/>
        <a:p>
          <a:r>
            <a:rPr lang="ru-RU" sz="1000" b="1" i="0" u="none" dirty="0">
              <a:solidFill>
                <a:schemeClr val="bg2">
                  <a:lumMod val="75000"/>
                </a:schemeClr>
              </a:solidFill>
            </a:rPr>
            <a:t>Субвенции бюджетам на осуществление первичного воинского учета на территориях, где отсутствуют военные комиссариаты</a:t>
          </a:r>
          <a:endParaRPr lang="ru-RU" sz="1000" b="1" dirty="0">
            <a:solidFill>
              <a:schemeClr val="bg2">
                <a:lumMod val="75000"/>
              </a:schemeClr>
            </a:solidFill>
          </a:endParaRPr>
        </a:p>
      </dgm:t>
    </dgm:pt>
    <dgm:pt modelId="{6A751299-4EC2-4D50-B719-B4A42693B2BA}" type="parTrans" cxnId="{76D1C5A9-FFEE-420C-A390-6BD053FC3DBE}">
      <dgm:prSet/>
      <dgm:spPr/>
      <dgm:t>
        <a:bodyPr/>
        <a:lstStyle/>
        <a:p>
          <a:endParaRPr lang="ru-RU"/>
        </a:p>
      </dgm:t>
    </dgm:pt>
    <dgm:pt modelId="{69A4033E-A13B-4232-8155-F0D7B50494BE}" type="sibTrans" cxnId="{76D1C5A9-FFEE-420C-A390-6BD053FC3DBE}">
      <dgm:prSet/>
      <dgm:spPr/>
      <dgm:t>
        <a:bodyPr/>
        <a:lstStyle/>
        <a:p>
          <a:endParaRPr lang="ru-RU"/>
        </a:p>
      </dgm:t>
    </dgm:pt>
    <dgm:pt modelId="{83E5D61B-E786-4B0B-8023-7AC4C05A2468}">
      <dgm:prSet phldrT="[Текст]" custT="1"/>
      <dgm:spPr/>
      <dgm:t>
        <a:bodyPr/>
        <a:lstStyle/>
        <a:p>
          <a:r>
            <a:rPr lang="ru-RU" sz="1000" b="1" i="0" u="none" dirty="0" smtClean="0">
              <a:solidFill>
                <a:schemeClr val="bg2">
                  <a:lumMod val="75000"/>
                </a:schemeClr>
              </a:solidFill>
            </a:rPr>
            <a:t>Прочие субсидии бюджетам сельских поселений (на капитальный ремонт объектов муниципальной собственности в рамках реализации Государственной программы развития физической культуры и спорта в Республике Крым)</a:t>
          </a:r>
          <a:endParaRPr lang="ru-RU" sz="1000" b="1" dirty="0">
            <a:solidFill>
              <a:schemeClr val="bg2">
                <a:lumMod val="75000"/>
              </a:schemeClr>
            </a:solidFill>
          </a:endParaRPr>
        </a:p>
      </dgm:t>
    </dgm:pt>
    <dgm:pt modelId="{A16F94FD-7D51-4A62-969D-934534A71108}" type="parTrans" cxnId="{09AEB9D2-FB89-41FC-A87F-D36B468630C6}">
      <dgm:prSet/>
      <dgm:spPr/>
      <dgm:t>
        <a:bodyPr/>
        <a:lstStyle/>
        <a:p>
          <a:endParaRPr lang="ru-RU"/>
        </a:p>
      </dgm:t>
    </dgm:pt>
    <dgm:pt modelId="{19FA9BE2-548D-4D5D-B3F4-FA6C7D88BC33}" type="sibTrans" cxnId="{09AEB9D2-FB89-41FC-A87F-D36B468630C6}">
      <dgm:prSet/>
      <dgm:spPr/>
      <dgm:t>
        <a:bodyPr/>
        <a:lstStyle/>
        <a:p>
          <a:endParaRPr lang="ru-RU"/>
        </a:p>
      </dgm:t>
    </dgm:pt>
    <dgm:pt modelId="{68CBFE25-6FD3-4296-818E-E84218089429}">
      <dgm:prSet phldrT="[Текст]" custT="1"/>
      <dgm:spPr/>
      <dgm:t>
        <a:bodyPr/>
        <a:lstStyle/>
        <a:p>
          <a:r>
            <a:rPr lang="ru-RU" sz="1000" b="1" i="0" u="none" dirty="0" smtClean="0">
              <a:solidFill>
                <a:schemeClr val="bg2">
                  <a:lumMod val="75000"/>
                </a:schemeClr>
              </a:solidFill>
            </a:rPr>
            <a:t>Межбюджетные трансферты, передаваемые бюджетам сельских поселений из бюджетов муниципальных районов на осуществление части полномочий по решению вопросов местного значения в соответствии с заключенными соглашениями</a:t>
          </a:r>
          <a:endParaRPr lang="ru-RU" sz="1000" b="1" dirty="0">
            <a:solidFill>
              <a:schemeClr val="bg2">
                <a:lumMod val="75000"/>
              </a:schemeClr>
            </a:solidFill>
          </a:endParaRPr>
        </a:p>
      </dgm:t>
    </dgm:pt>
    <dgm:pt modelId="{24CA6E0E-9808-4D0D-8DC5-2F288900F566}" type="parTrans" cxnId="{A699FCFC-C7D9-41CE-BD11-5B17BD1C339A}">
      <dgm:prSet/>
      <dgm:spPr/>
      <dgm:t>
        <a:bodyPr/>
        <a:lstStyle/>
        <a:p>
          <a:endParaRPr lang="ru-RU"/>
        </a:p>
      </dgm:t>
    </dgm:pt>
    <dgm:pt modelId="{23E2DB31-3131-4770-99CC-EF21232B0D40}" type="sibTrans" cxnId="{A699FCFC-C7D9-41CE-BD11-5B17BD1C339A}">
      <dgm:prSet/>
      <dgm:spPr/>
      <dgm:t>
        <a:bodyPr/>
        <a:lstStyle/>
        <a:p>
          <a:endParaRPr lang="ru-RU"/>
        </a:p>
      </dgm:t>
    </dgm:pt>
    <dgm:pt modelId="{D17BB63D-3536-45A9-97C5-30410C2FDC1A}">
      <dgm:prSet phldrT="[Текст]" custT="1"/>
      <dgm:spPr/>
      <dgm:t>
        <a:bodyPr/>
        <a:lstStyle/>
        <a:p>
          <a:r>
            <a:rPr lang="ru-RU" sz="1000" b="1" i="0" u="none" dirty="0" smtClean="0">
              <a:solidFill>
                <a:schemeClr val="bg2">
                  <a:lumMod val="75000"/>
                </a:schemeClr>
              </a:solidFill>
            </a:rPr>
            <a:t>Прочие межбюджетные трансферты, передаваемые бюджетам сельских поселений (на содержание и ремонт автомобильных дорог общего пользования местного значения</a:t>
          </a:r>
          <a:r>
            <a:rPr lang="ru-RU" sz="1000" b="1" i="0" u="none" dirty="0" smtClean="0">
              <a:solidFill>
                <a:srgbClr val="0070C0"/>
              </a:solidFill>
            </a:rPr>
            <a:t>)</a:t>
          </a:r>
          <a:endParaRPr lang="ru-RU" sz="1000" b="1" dirty="0">
            <a:solidFill>
              <a:srgbClr val="0070C0"/>
            </a:solidFill>
          </a:endParaRPr>
        </a:p>
      </dgm:t>
    </dgm:pt>
    <dgm:pt modelId="{C36C700E-755E-45DD-B211-E48DEBEE8A1E}" type="parTrans" cxnId="{019F87F2-BFE9-4FB0-9B4A-9D8456BD4A91}">
      <dgm:prSet/>
      <dgm:spPr/>
      <dgm:t>
        <a:bodyPr/>
        <a:lstStyle/>
        <a:p>
          <a:endParaRPr lang="ru-RU"/>
        </a:p>
      </dgm:t>
    </dgm:pt>
    <dgm:pt modelId="{D450CCA9-5B68-42E1-9151-790F628EDD77}" type="sibTrans" cxnId="{019F87F2-BFE9-4FB0-9B4A-9D8456BD4A91}">
      <dgm:prSet/>
      <dgm:spPr/>
      <dgm:t>
        <a:bodyPr/>
        <a:lstStyle/>
        <a:p>
          <a:endParaRPr lang="ru-RU"/>
        </a:p>
      </dgm:t>
    </dgm:pt>
    <dgm:pt modelId="{5B32E2C4-B545-4B7D-87FD-0AEC755CB98D}">
      <dgm:prSet phldrT="[Текст]" custT="1"/>
      <dgm:spPr/>
      <dgm:t>
        <a:bodyPr/>
        <a:lstStyle/>
        <a:p>
          <a:endParaRPr lang="ru-RU" sz="1000" b="1" dirty="0">
            <a:solidFill>
              <a:schemeClr val="bg2">
                <a:lumMod val="75000"/>
              </a:schemeClr>
            </a:solidFill>
          </a:endParaRPr>
        </a:p>
      </dgm:t>
    </dgm:pt>
    <dgm:pt modelId="{901C14A4-B577-46B0-9EAB-9E59E0B7396A}" type="parTrans" cxnId="{C23B28E5-9C66-40D1-8E3F-BA6F8E273057}">
      <dgm:prSet/>
      <dgm:spPr/>
      <dgm:t>
        <a:bodyPr/>
        <a:lstStyle/>
        <a:p>
          <a:endParaRPr lang="ru-RU"/>
        </a:p>
      </dgm:t>
    </dgm:pt>
    <dgm:pt modelId="{B8815A8B-C326-454D-92D7-6F2D46A69DDA}" type="sibTrans" cxnId="{C23B28E5-9C66-40D1-8E3F-BA6F8E273057}">
      <dgm:prSet/>
      <dgm:spPr/>
      <dgm:t>
        <a:bodyPr/>
        <a:lstStyle/>
        <a:p>
          <a:endParaRPr lang="ru-RU"/>
        </a:p>
      </dgm:t>
    </dgm:pt>
    <dgm:pt modelId="{E097B273-AF7C-40CF-8D12-4106CEFBB904}" type="pres">
      <dgm:prSet presAssocID="{04D0F603-BEF9-4AC5-8FB7-E864BCE6AB3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F7D16A-75D4-4104-ACBD-4DC3AEC08949}" type="pres">
      <dgm:prSet presAssocID="{1ED293F7-64EE-42A4-830A-7FDE3DC4A8BE}" presName="linNode" presStyleCnt="0"/>
      <dgm:spPr/>
    </dgm:pt>
    <dgm:pt modelId="{86A840CD-192B-4532-B50E-ED6050B99A3E}" type="pres">
      <dgm:prSet presAssocID="{1ED293F7-64EE-42A4-830A-7FDE3DC4A8BE}" presName="parentShp" presStyleLbl="node1" presStyleIdx="0" presStyleCnt="1" custLinFactNeighborY="5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91B57E-4BE2-49CA-A604-A86EC05E6AAF}" type="pres">
      <dgm:prSet presAssocID="{1ED293F7-64EE-42A4-830A-7FDE3DC4A8BE}" presName="childShp" presStyleLbl="bgAccFollowNode1" presStyleIdx="0" presStyleCnt="1" custScaleX="109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68DDD7-6A78-4927-AC18-4A11779526BD}" type="presOf" srcId="{D17BB63D-3536-45A9-97C5-30410C2FDC1A}" destId="{0791B57E-4BE2-49CA-A604-A86EC05E6AAF}" srcOrd="0" destOrd="6" presId="urn:microsoft.com/office/officeart/2005/8/layout/vList6"/>
    <dgm:cxn modelId="{A14A30F7-69FA-4E8C-8B59-F5F5E4408F3A}" type="presOf" srcId="{5B32E2C4-B545-4B7D-87FD-0AEC755CB98D}" destId="{0791B57E-4BE2-49CA-A604-A86EC05E6AAF}" srcOrd="0" destOrd="0" presId="urn:microsoft.com/office/officeart/2005/8/layout/vList6"/>
    <dgm:cxn modelId="{4E0A0C33-5266-41F7-ADF6-DA1235700F1D}" srcId="{04D0F603-BEF9-4AC5-8FB7-E864BCE6AB3A}" destId="{1ED293F7-64EE-42A4-830A-7FDE3DC4A8BE}" srcOrd="0" destOrd="0" parTransId="{FE3A5BF6-3E53-45C0-B1AD-55C150AD4D30}" sibTransId="{B4E783B8-FE6A-4FBF-920E-B2D71D890432}"/>
    <dgm:cxn modelId="{D93882FC-0AC6-4F4D-8453-EBA12F8C1550}" type="presOf" srcId="{386C3B89-EF2A-4A79-8593-C0D5260B1713}" destId="{0791B57E-4BE2-49CA-A604-A86EC05E6AAF}" srcOrd="0" destOrd="1" presId="urn:microsoft.com/office/officeart/2005/8/layout/vList6"/>
    <dgm:cxn modelId="{6EF7AED8-DA7E-4B2B-8724-B9E2A4D00A4B}" type="presOf" srcId="{68CBFE25-6FD3-4296-818E-E84218089429}" destId="{0791B57E-4BE2-49CA-A604-A86EC05E6AAF}" srcOrd="0" destOrd="5" presId="urn:microsoft.com/office/officeart/2005/8/layout/vList6"/>
    <dgm:cxn modelId="{037BD77D-F330-4686-9985-A9778188D75C}" type="presOf" srcId="{9D7C40F0-1E51-4E43-8CDF-7F5B778F6021}" destId="{0791B57E-4BE2-49CA-A604-A86EC05E6AAF}" srcOrd="0" destOrd="2" presId="urn:microsoft.com/office/officeart/2005/8/layout/vList6"/>
    <dgm:cxn modelId="{76D1C5A9-FFEE-420C-A390-6BD053FC3DBE}" srcId="{1ED293F7-64EE-42A4-830A-7FDE3DC4A8BE}" destId="{9D7C40F0-1E51-4E43-8CDF-7F5B778F6021}" srcOrd="2" destOrd="0" parTransId="{6A751299-4EC2-4D50-B719-B4A42693B2BA}" sibTransId="{69A4033E-A13B-4232-8155-F0D7B50494BE}"/>
    <dgm:cxn modelId="{370A8F84-923F-485D-AF8F-24FE9B319D52}" type="presOf" srcId="{04D0F603-BEF9-4AC5-8FB7-E864BCE6AB3A}" destId="{E097B273-AF7C-40CF-8D12-4106CEFBB904}" srcOrd="0" destOrd="0" presId="urn:microsoft.com/office/officeart/2005/8/layout/vList6"/>
    <dgm:cxn modelId="{AFEA51AF-2A93-4F71-AF02-CAA41F1C8C1B}" srcId="{1ED293F7-64EE-42A4-830A-7FDE3DC4A8BE}" destId="{386C3B89-EF2A-4A79-8593-C0D5260B1713}" srcOrd="1" destOrd="0" parTransId="{01D94C69-3F05-4DD1-8173-84F7FE6DEC2C}" sibTransId="{1E3C958C-9936-4618-99AD-C7A18EE0A470}"/>
    <dgm:cxn modelId="{09AEB9D2-FB89-41FC-A87F-D36B468630C6}" srcId="{1ED293F7-64EE-42A4-830A-7FDE3DC4A8BE}" destId="{83E5D61B-E786-4B0B-8023-7AC4C05A2468}" srcOrd="4" destOrd="0" parTransId="{A16F94FD-7D51-4A62-969D-934534A71108}" sibTransId="{19FA9BE2-548D-4D5D-B3F4-FA6C7D88BC33}"/>
    <dgm:cxn modelId="{A699FCFC-C7D9-41CE-BD11-5B17BD1C339A}" srcId="{1ED293F7-64EE-42A4-830A-7FDE3DC4A8BE}" destId="{68CBFE25-6FD3-4296-818E-E84218089429}" srcOrd="5" destOrd="0" parTransId="{24CA6E0E-9808-4D0D-8DC5-2F288900F566}" sibTransId="{23E2DB31-3131-4770-99CC-EF21232B0D40}"/>
    <dgm:cxn modelId="{56376251-9094-415E-A8DB-7D389D1A64DA}" type="presOf" srcId="{83E5D61B-E786-4B0B-8023-7AC4C05A2468}" destId="{0791B57E-4BE2-49CA-A604-A86EC05E6AAF}" srcOrd="0" destOrd="4" presId="urn:microsoft.com/office/officeart/2005/8/layout/vList6"/>
    <dgm:cxn modelId="{EBF6AC22-A740-429A-B9DE-ADEC2E60B6CE}" type="presOf" srcId="{B8B56616-30DF-4ADD-8C4F-20992591A96E}" destId="{0791B57E-4BE2-49CA-A604-A86EC05E6AAF}" srcOrd="0" destOrd="3" presId="urn:microsoft.com/office/officeart/2005/8/layout/vList6"/>
    <dgm:cxn modelId="{C23B28E5-9C66-40D1-8E3F-BA6F8E273057}" srcId="{1ED293F7-64EE-42A4-830A-7FDE3DC4A8BE}" destId="{5B32E2C4-B545-4B7D-87FD-0AEC755CB98D}" srcOrd="0" destOrd="0" parTransId="{901C14A4-B577-46B0-9EAB-9E59E0B7396A}" sibTransId="{B8815A8B-C326-454D-92D7-6F2D46A69DDA}"/>
    <dgm:cxn modelId="{B378D719-D755-4720-810C-5D78C1CE788A}" srcId="{1ED293F7-64EE-42A4-830A-7FDE3DC4A8BE}" destId="{B8B56616-30DF-4ADD-8C4F-20992591A96E}" srcOrd="3" destOrd="0" parTransId="{421585C6-38C1-462B-9660-DA9DE21FC6CA}" sibTransId="{6CDC4E9E-DF68-42D9-A03E-FA5585DC038C}"/>
    <dgm:cxn modelId="{C25E255F-0B5D-48B9-8E3A-F57E9C9288DF}" type="presOf" srcId="{1ED293F7-64EE-42A4-830A-7FDE3DC4A8BE}" destId="{86A840CD-192B-4532-B50E-ED6050B99A3E}" srcOrd="0" destOrd="0" presId="urn:microsoft.com/office/officeart/2005/8/layout/vList6"/>
    <dgm:cxn modelId="{019F87F2-BFE9-4FB0-9B4A-9D8456BD4A91}" srcId="{1ED293F7-64EE-42A4-830A-7FDE3DC4A8BE}" destId="{D17BB63D-3536-45A9-97C5-30410C2FDC1A}" srcOrd="6" destOrd="0" parTransId="{C36C700E-755E-45DD-B211-E48DEBEE8A1E}" sibTransId="{D450CCA9-5B68-42E1-9151-790F628EDD77}"/>
    <dgm:cxn modelId="{22E9EA82-6A82-4A2E-A233-6CB20C78273A}" type="presParOf" srcId="{E097B273-AF7C-40CF-8D12-4106CEFBB904}" destId="{D5F7D16A-75D4-4104-ACBD-4DC3AEC08949}" srcOrd="0" destOrd="0" presId="urn:microsoft.com/office/officeart/2005/8/layout/vList6"/>
    <dgm:cxn modelId="{9AA74AD0-F1C9-4FCA-BE68-4BB608CF9A89}" type="presParOf" srcId="{D5F7D16A-75D4-4104-ACBD-4DC3AEC08949}" destId="{86A840CD-192B-4532-B50E-ED6050B99A3E}" srcOrd="0" destOrd="0" presId="urn:microsoft.com/office/officeart/2005/8/layout/vList6"/>
    <dgm:cxn modelId="{7BB042B2-62B8-4EAF-928B-2F1CB0F9EBA6}" type="presParOf" srcId="{D5F7D16A-75D4-4104-ACBD-4DC3AEC08949}" destId="{0791B57E-4BE2-49CA-A604-A86EC05E6AA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EE6D1D-21F4-472C-AE61-A604BD3F9A2B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97D353-3ED4-4ADC-BBB0-FEB9E14F8E99}" type="pres">
      <dgm:prSet presAssocID="{C0EE6D1D-21F4-472C-AE61-A604BD3F9A2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535B554-31A1-4048-81C1-9673EC69B4E4}" type="presOf" srcId="{C0EE6D1D-21F4-472C-AE61-A604BD3F9A2B}" destId="{1A97D353-3ED4-4ADC-BBB0-FEB9E14F8E99}" srcOrd="0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C8ED5-EC0D-4227-82C7-50C6408EE5D6}">
      <dsp:nvSpPr>
        <dsp:cNvPr id="0" name=""/>
        <dsp:cNvSpPr/>
      </dsp:nvSpPr>
      <dsp:spPr>
        <a:xfrm rot="5400000">
          <a:off x="-685799" y="685799"/>
          <a:ext cx="4572000" cy="3200400"/>
        </a:xfrm>
        <a:prstGeom prst="chevron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baseline="0" dirty="0" smtClean="0">
              <a:solidFill>
                <a:schemeClr val="bg1"/>
              </a:solidFill>
            </a:rPr>
            <a:t>2021год</a:t>
          </a:r>
          <a:endParaRPr lang="ru-RU" sz="6500" kern="1200" baseline="0" dirty="0">
            <a:solidFill>
              <a:schemeClr val="bg1"/>
            </a:solidFill>
          </a:endParaRPr>
        </a:p>
      </dsp:txBody>
      <dsp:txXfrm rot="-5400000">
        <a:off x="1" y="1600199"/>
        <a:ext cx="3200400" cy="1371600"/>
      </dsp:txXfrm>
    </dsp:sp>
    <dsp:sp modelId="{C27B8EDA-498D-49A6-AB46-9A7091708F69}">
      <dsp:nvSpPr>
        <dsp:cNvPr id="0" name=""/>
        <dsp:cNvSpPr/>
      </dsp:nvSpPr>
      <dsp:spPr>
        <a:xfrm rot="5400000">
          <a:off x="4229100" y="-1028699"/>
          <a:ext cx="2971800" cy="5029199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/>
            <a:t>Налоговые и неналоговые </a:t>
          </a:r>
          <a:r>
            <a:rPr lang="ru-RU" sz="2400" kern="1200" dirty="0" smtClean="0"/>
            <a:t>доходы-1 919 620,00 (руб.)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/>
            <a:t>Безвозмездные </a:t>
          </a:r>
          <a:r>
            <a:rPr lang="ru-RU" sz="2400" kern="1200" dirty="0" smtClean="0"/>
            <a:t>поступления-  1 841 376,79 (руб.)</a:t>
          </a:r>
          <a:endParaRPr lang="ru-RU" sz="2400" kern="1200" dirty="0"/>
        </a:p>
      </dsp:txBody>
      <dsp:txXfrm rot="-5400000">
        <a:off x="3200401" y="145071"/>
        <a:ext cx="4884128" cy="26816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91B57E-4BE2-49CA-A604-A86EC05E6AAF}">
      <dsp:nvSpPr>
        <dsp:cNvPr id="0" name=""/>
        <dsp:cNvSpPr/>
      </dsp:nvSpPr>
      <dsp:spPr>
        <a:xfrm>
          <a:off x="3108040" y="0"/>
          <a:ext cx="5118906" cy="48768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b="1" kern="1200" dirty="0">
            <a:solidFill>
              <a:schemeClr val="bg2">
                <a:lumMod val="75000"/>
              </a:schemeClr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i="0" u="none" kern="1200" dirty="0">
              <a:solidFill>
                <a:schemeClr val="bg2">
                  <a:lumMod val="75000"/>
                </a:schemeClr>
              </a:solidFill>
            </a:rPr>
            <a:t>Дотации бюджетам субъектов Российской Федерации и муниципальных образований</a:t>
          </a:r>
          <a:endParaRPr lang="ru-RU" sz="1000" b="1" kern="1200" dirty="0">
            <a:solidFill>
              <a:schemeClr val="bg2">
                <a:lumMod val="75000"/>
              </a:schemeClr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i="0" u="none" kern="1200" dirty="0">
              <a:solidFill>
                <a:schemeClr val="bg2">
                  <a:lumMod val="75000"/>
                </a:schemeClr>
              </a:solidFill>
            </a:rPr>
            <a:t>Субвенции бюджетам на осуществление первичного воинского учета на территориях, где отсутствуют военные комиссариаты</a:t>
          </a:r>
          <a:endParaRPr lang="ru-RU" sz="1000" b="1" kern="1200" dirty="0">
            <a:solidFill>
              <a:schemeClr val="bg2">
                <a:lumMod val="75000"/>
              </a:schemeClr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i="0" u="none" kern="1200" dirty="0">
              <a:solidFill>
                <a:schemeClr val="bg2">
                  <a:lumMod val="75000"/>
                </a:schemeClr>
              </a:solidFill>
            </a:rPr>
            <a:t>Субвенции бюджетам сельских поселений на выполнение передаваемых полномочий субъектов Российской Федерации</a:t>
          </a:r>
          <a:endParaRPr lang="ru-RU" sz="1000" b="1" kern="1200" dirty="0">
            <a:solidFill>
              <a:schemeClr val="bg2">
                <a:lumMod val="75000"/>
              </a:schemeClr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i="0" u="none" kern="1200" dirty="0" smtClean="0">
              <a:solidFill>
                <a:schemeClr val="bg2">
                  <a:lumMod val="75000"/>
                </a:schemeClr>
              </a:solidFill>
            </a:rPr>
            <a:t>Прочие субсидии бюджетам сельских поселений (на капитальный ремонт объектов муниципальной собственности в рамках реализации Государственной программы развития физической культуры и спорта в Республике Крым)</a:t>
          </a:r>
          <a:endParaRPr lang="ru-RU" sz="1000" b="1" kern="1200" dirty="0">
            <a:solidFill>
              <a:schemeClr val="bg2">
                <a:lumMod val="75000"/>
              </a:schemeClr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i="0" u="none" kern="1200" dirty="0" smtClean="0">
              <a:solidFill>
                <a:schemeClr val="bg2">
                  <a:lumMod val="75000"/>
                </a:schemeClr>
              </a:solidFill>
            </a:rPr>
            <a:t>Межбюджетные трансферты, передаваемые бюджетам сельских поселений из бюджетов муниципальных районов на осуществление части полномочий по решению вопросов местного значения в соответствии с заключенными соглашениями</a:t>
          </a:r>
          <a:endParaRPr lang="ru-RU" sz="1000" b="1" kern="1200" dirty="0">
            <a:solidFill>
              <a:schemeClr val="bg2">
                <a:lumMod val="75000"/>
              </a:schemeClr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i="0" u="none" kern="1200" dirty="0" smtClean="0">
              <a:solidFill>
                <a:schemeClr val="bg2">
                  <a:lumMod val="75000"/>
                </a:schemeClr>
              </a:solidFill>
            </a:rPr>
            <a:t>Прочие межбюджетные трансферты, передаваемые бюджетам сельских поселений (на содержание и ремонт автомобильных дорог общего пользования местного значения</a:t>
          </a:r>
          <a:r>
            <a:rPr lang="ru-RU" sz="1000" b="1" i="0" u="none" kern="1200" dirty="0" smtClean="0">
              <a:solidFill>
                <a:srgbClr val="0070C0"/>
              </a:solidFill>
            </a:rPr>
            <a:t>)</a:t>
          </a:r>
          <a:endParaRPr lang="ru-RU" sz="1000" b="1" kern="1200" dirty="0">
            <a:solidFill>
              <a:srgbClr val="0070C0"/>
            </a:solidFill>
          </a:endParaRPr>
        </a:p>
      </dsp:txBody>
      <dsp:txXfrm>
        <a:off x="3108040" y="609600"/>
        <a:ext cx="3290106" cy="3657600"/>
      </dsp:txXfrm>
    </dsp:sp>
    <dsp:sp modelId="{86A840CD-192B-4532-B50E-ED6050B99A3E}">
      <dsp:nvSpPr>
        <dsp:cNvPr id="0" name=""/>
        <dsp:cNvSpPr/>
      </dsp:nvSpPr>
      <dsp:spPr>
        <a:xfrm>
          <a:off x="2652" y="0"/>
          <a:ext cx="3105388" cy="487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2021 </a:t>
          </a:r>
          <a:r>
            <a:rPr lang="ru-RU" sz="4400" kern="1200" dirty="0"/>
            <a:t>год</a:t>
          </a:r>
        </a:p>
      </dsp:txBody>
      <dsp:txXfrm>
        <a:off x="154245" y="151593"/>
        <a:ext cx="2802202" cy="45736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D00C991-7D2E-4CB0-9F08-6AC34527F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457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C41909DA-5CF9-4552-BC84-5A95C50B25B1}" type="slidenum">
              <a:rPr lang="ru-RU" altLang="ru-RU" smtClean="0">
                <a:latin typeface="Arial" panose="020B0604020202020204" pitchFamily="34" charset="0"/>
              </a:rPr>
              <a:pPr/>
              <a:t>1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8478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6AC6AFA7-D197-41E5-B170-06420BF7FF5C}" type="slidenum">
              <a:rPr lang="ru-RU" altLang="ru-RU" smtClean="0">
                <a:latin typeface="Arial" panose="020B0604020202020204" pitchFamily="34" charset="0"/>
              </a:rPr>
              <a:pPr/>
              <a:t>8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04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6 h 1912"/>
              <a:gd name="T4" fmla="*/ 0 w 1588"/>
              <a:gd name="T5" fmla="*/ 2147483646 h 1912"/>
              <a:gd name="T6" fmla="*/ 0 w 1588"/>
              <a:gd name="T7" fmla="*/ 2147483646 h 1912"/>
              <a:gd name="T8" fmla="*/ 0 w 1588"/>
              <a:gd name="T9" fmla="*/ 2147483646 h 1912"/>
              <a:gd name="T10" fmla="*/ 0 w 1588"/>
              <a:gd name="T11" fmla="*/ 2147483646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CDCE9-3ED9-4E69-ADEB-B6E94D957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202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71625-4EFD-4B12-8376-B494228E1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73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90BDE-3730-491D-9FAB-9DBE7236C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974DC-2D26-4D85-B401-F3C63EBB5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02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7CC16-00DD-42A0-B793-77FD88B59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79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128AE-E987-45AC-8A41-E721B9C3C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50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01E25-699B-4D5E-A12F-54371824E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155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FC9EE-84C9-4197-90A4-4128EE468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037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87383-5589-4458-91A4-1BC7B69F3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79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24E65-C0F7-4EE9-88B3-6C1278BEB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4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C9768-6639-4EAE-9570-EA6D0AB65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1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826B88B-A321-4175-B4F9-8509ADEB7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7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962400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БЮДЖЕТ ДЛЯ ГРАЖДАН</a:t>
            </a:r>
            <a:r>
              <a:rPr lang="ru-RU" sz="3000" u="sng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3000" u="sng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3000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3000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3000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3000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3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ДМИТРОВСКОГО СЕЛЬСКОГО ПОСЕЛЕНИЯ</a:t>
            </a:r>
            <a:br>
              <a:rPr lang="ru-RU" sz="30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3000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sz="3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СОВЕТСКОГО РАЙОНА РЕСПУБЛИКИ КРЫМ НА 2021 </a:t>
            </a:r>
            <a:r>
              <a:rPr lang="ru-RU" sz="3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ГОД и плановый период 2022 и 2023 годов</a:t>
            </a:r>
            <a:r>
              <a:rPr lang="ru-RU" sz="30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30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3000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3000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3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06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42975"/>
            <a:ext cx="7772400" cy="38576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chemeClr val="accent4">
                    <a:lumMod val="10000"/>
                  </a:schemeClr>
                </a:solidFill>
              </a:rPr>
              <a:t>ОСНОВНЫЕ ПАРАМЕТРЫ </a:t>
            </a:r>
            <a:br>
              <a:rPr lang="ru-RU" dirty="0">
                <a:solidFill>
                  <a:schemeClr val="accent4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10000"/>
                  </a:schemeClr>
                </a:solidFill>
              </a:rPr>
              <a:t>БЮДЖЕТА НА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2021 ГОД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6148" name="Рисунок 1" descr="byudzhet-255x2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3886200"/>
            <a:ext cx="5791200" cy="26670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/>
              <a:t>Объем поступления </a:t>
            </a:r>
            <a:r>
              <a:rPr lang="ru-RU" dirty="0" smtClean="0"/>
              <a:t>доходов</a:t>
            </a:r>
            <a:br>
              <a:rPr lang="ru-RU" dirty="0" smtClean="0"/>
            </a:br>
            <a:r>
              <a:rPr lang="ru-RU" dirty="0" smtClean="0"/>
              <a:t>3 760 996,79руб.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634933"/>
              </p:ext>
            </p:extLst>
          </p:nvPr>
        </p:nvGraphicFramePr>
        <p:xfrm>
          <a:off x="457200" y="1905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960407"/>
              </p:ext>
            </p:extLst>
          </p:nvPr>
        </p:nvGraphicFramePr>
        <p:xfrm>
          <a:off x="685800" y="152400"/>
          <a:ext cx="7696200" cy="6455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720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                   2021 год </a:t>
                      </a:r>
                    </a:p>
                    <a:p>
                      <a:r>
                        <a:rPr lang="ru-RU" sz="1800" dirty="0" smtClean="0"/>
                        <a:t>НАЛОГОВЫЕ И НЕНАЛОГОВЫЕ ДОХОДЫ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r>
                        <a:rPr lang="ru-RU" sz="1800" baseline="0" dirty="0" smtClean="0"/>
                        <a:t> 919 620,00</a:t>
                      </a:r>
                      <a:r>
                        <a:rPr lang="ru-RU" sz="1800" dirty="0" smtClean="0"/>
                        <a:t> руб.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3533">
                <a:tc>
                  <a:txBody>
                    <a:bodyPr/>
                    <a:lstStyle/>
                    <a:p>
                      <a:r>
                        <a:rPr lang="ru-RU" sz="1800" dirty="0"/>
                        <a:t>Налог на доходы физических лиц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694</a:t>
                      </a:r>
                      <a:r>
                        <a:rPr lang="ru-RU" sz="1800" baseline="0" dirty="0" smtClean="0"/>
                        <a:t> 000,00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23533">
                <a:tc>
                  <a:txBody>
                    <a:bodyPr/>
                    <a:lstStyle/>
                    <a:p>
                      <a:r>
                        <a:rPr lang="ru-RU" sz="1800" dirty="0"/>
                        <a:t>Единый сельхоз налог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251</a:t>
                      </a:r>
                      <a:r>
                        <a:rPr lang="ru-RU" sz="1800" baseline="0" dirty="0" smtClean="0"/>
                        <a:t> 800,00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23533">
                <a:tc>
                  <a:txBody>
                    <a:bodyPr/>
                    <a:lstStyle/>
                    <a:p>
                      <a:r>
                        <a:rPr lang="ru-RU" sz="1800" dirty="0"/>
                        <a:t>Земельный </a:t>
                      </a:r>
                      <a:r>
                        <a:rPr lang="ru-RU" sz="1800" dirty="0" smtClean="0"/>
                        <a:t>налог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698</a:t>
                      </a:r>
                      <a:r>
                        <a:rPr lang="ru-RU" sz="1800" baseline="0" dirty="0" smtClean="0"/>
                        <a:t> 700,00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23533">
                <a:tc>
                  <a:txBody>
                    <a:bodyPr/>
                    <a:lstStyle/>
                    <a:p>
                      <a:r>
                        <a:rPr lang="ru-RU" sz="1800" dirty="0"/>
                        <a:t>Государственная пошлина</a:t>
                      </a: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</a:t>
                      </a:r>
                      <a:r>
                        <a:rPr lang="ru-RU" sz="1800" baseline="0" dirty="0" smtClean="0"/>
                        <a:t> 000,00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92353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Налог на имущество</a:t>
                      </a:r>
                      <a:r>
                        <a:rPr lang="ru-RU" sz="1800" baseline="0" dirty="0" smtClean="0"/>
                        <a:t> физических лиц</a:t>
                      </a:r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12</a:t>
                      </a:r>
                      <a:r>
                        <a:rPr lang="ru-RU" sz="1800" baseline="0" dirty="0" smtClean="0"/>
                        <a:t> 000,00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23533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Доходы, получаемые в виде арендной платы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257</a:t>
                      </a:r>
                      <a:r>
                        <a:rPr lang="ru-RU" sz="1800" baseline="0" dirty="0" smtClean="0"/>
                        <a:t> 120,00</a:t>
                      </a:r>
                      <a:endParaRPr lang="ru-RU" sz="1800" dirty="0"/>
                    </a:p>
                  </a:txBody>
                  <a:tcPr marT="45725" marB="45725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705511"/>
              </p:ext>
            </p:extLst>
          </p:nvPr>
        </p:nvGraphicFramePr>
        <p:xfrm>
          <a:off x="685800" y="-9527"/>
          <a:ext cx="7848600" cy="5876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960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2021 год</a:t>
                      </a:r>
                    </a:p>
                    <a:p>
                      <a:pPr algn="ctr"/>
                      <a:r>
                        <a:rPr lang="ru-RU" sz="1600" dirty="0" smtClean="0"/>
                        <a:t>БЕЗВОЗМЕЗДНЫЕ</a:t>
                      </a:r>
                      <a:r>
                        <a:rPr lang="ru-RU" sz="1600" baseline="0" dirty="0" smtClean="0"/>
                        <a:t> ПОСТУПЛЕНИЯ</a:t>
                      </a:r>
                      <a:endParaRPr lang="ru-RU" sz="16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1 841 376,79руб.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Дотации</a:t>
                      </a:r>
                      <a:r>
                        <a:rPr lang="ru-RU" sz="18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 бюджетам сельских поселений на выравнивание бюджетной обеспеченности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6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781 343,00</a:t>
                      </a:r>
                      <a:endParaRPr lang="ru-RU" sz="1800" dirty="0"/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13434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>
                          <a:solidFill>
                            <a:schemeClr val="bg2"/>
                          </a:solidFill>
                          <a:latin typeface="Times New Roman"/>
                        </a:rPr>
                        <a:t>Дотации бюджетам сельских поселений на выравнивание бюджетной обеспеченности из бюджетов муниципальных </a:t>
                      </a:r>
                      <a:r>
                        <a:rPr lang="ru-RU" sz="1800" b="0" i="0" u="none" strike="noStrike" dirty="0" smtClean="0">
                          <a:solidFill>
                            <a:schemeClr val="bg2"/>
                          </a:solidFill>
                          <a:latin typeface="Times New Roman"/>
                        </a:rPr>
                        <a:t>районов</a:t>
                      </a:r>
                      <a:endParaRPr lang="ru-RU" sz="1800" b="0" i="0" u="none" strike="noStrike" dirty="0">
                        <a:solidFill>
                          <a:schemeClr val="bg2"/>
                        </a:solidFill>
                        <a:latin typeface="Times New Roman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102 903,00</a:t>
                      </a:r>
                      <a:endParaRPr lang="ru-RU" sz="1800" dirty="0"/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5925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Субвенции бюджетам сельских поселений  на выполнение передаваемых</a:t>
                      </a:r>
                      <a:r>
                        <a:rPr lang="ru-RU" sz="18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 полномочий субъектов Российской Федерации в рамках непрограммных расходов органов государственной власти Республики Крым (полномочия в сфере административной ответственности)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6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636,00</a:t>
                      </a:r>
                      <a:endParaRPr lang="ru-RU" sz="1800" dirty="0"/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Субвенция бюджетам сельских поселений на осуществление первичного воинского учета на территориях,</a:t>
                      </a:r>
                      <a:r>
                        <a:rPr lang="ru-RU" sz="18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 где отсутствуют военные комиссариаты</a:t>
                      </a:r>
                    </a:p>
                  </a:txBody>
                  <a:tcPr marL="9525" marR="9525" marT="9526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94 334,00</a:t>
                      </a:r>
                      <a:endParaRPr lang="ru-RU" sz="1800" dirty="0"/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marL="0" marR="0" indent="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effectLst/>
                          <a:latin typeface="Times New Roman" panose="02020603050405020304" pitchFamily="18" charset="0"/>
                        </a:rPr>
                        <a:t>Прочие</a:t>
                      </a:r>
                      <a:r>
                        <a:rPr lang="ru-RU" sz="1800" b="0" i="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 межбюджетные трансферты, передаваемые бюджетам сельских поселений (на содержание и ремонт автомобильных дорог общего пользования местного значения)</a:t>
                      </a:r>
                      <a:endParaRPr lang="ru-RU" sz="1800" b="0" i="0" u="none" strike="noStrike" dirty="0" smtClean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just" fontAlgn="t"/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6" marB="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862 160,79</a:t>
                      </a:r>
                      <a:endParaRPr lang="ru-RU" sz="1800" dirty="0"/>
                    </a:p>
                  </a:txBody>
                  <a:tcPr marT="45724" marB="45724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295400"/>
          </a:xfrm>
        </p:spPr>
        <p:txBody>
          <a:bodyPr/>
          <a:lstStyle/>
          <a:p>
            <a:pPr algn="ctr">
              <a:defRPr/>
            </a:pPr>
            <a:r>
              <a:rPr lang="ru-RU" sz="2800" dirty="0"/>
              <a:t>Структура безвозмездных поступлений в бюджет </a:t>
            </a:r>
            <a:r>
              <a:rPr lang="ru-RU" sz="2800" dirty="0" smtClean="0"/>
              <a:t>Дмитровского сельского </a:t>
            </a:r>
            <a:r>
              <a:rPr lang="ru-RU" sz="2800" dirty="0"/>
              <a:t>поселения</a:t>
            </a:r>
            <a:br>
              <a:rPr lang="ru-RU" sz="2800" dirty="0"/>
            </a:br>
            <a:r>
              <a:rPr lang="ru-RU" sz="2800" dirty="0"/>
              <a:t>                 на </a:t>
            </a:r>
            <a:r>
              <a:rPr lang="ru-RU" sz="2800" dirty="0" smtClean="0"/>
              <a:t>2021 год</a:t>
            </a:r>
            <a:endParaRPr lang="ru-RU" sz="2800" dirty="0"/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431883903"/>
              </p:ext>
            </p:extLst>
          </p:nvPr>
        </p:nvGraphicFramePr>
        <p:xfrm>
          <a:off x="533400" y="1981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FF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-7938"/>
            <a:ext cx="8229600" cy="1384301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sz="3600" dirty="0">
                <a:solidFill>
                  <a:srgbClr val="FF3300"/>
                </a:solidFill>
              </a:rPr>
              <a:t>Расходы </a:t>
            </a:r>
            <a:r>
              <a:rPr lang="ru-RU" sz="3600" dirty="0" smtClean="0">
                <a:solidFill>
                  <a:srgbClr val="FF3300"/>
                </a:solidFill>
              </a:rPr>
              <a:t>бюджета Дмитровского</a:t>
            </a:r>
            <a:r>
              <a:rPr lang="ru-RU" sz="3600" dirty="0">
                <a:solidFill>
                  <a:srgbClr val="FF3300"/>
                </a:solidFill>
              </a:rPr>
              <a:t/>
            </a:r>
            <a:br>
              <a:rPr lang="ru-RU" sz="3600" dirty="0">
                <a:solidFill>
                  <a:srgbClr val="FF3300"/>
                </a:solidFill>
              </a:rPr>
            </a:br>
            <a:r>
              <a:rPr lang="ru-RU" sz="3600" dirty="0">
                <a:solidFill>
                  <a:srgbClr val="FF3300"/>
                </a:solidFill>
              </a:rPr>
              <a:t>    сельского поселения</a:t>
            </a:r>
          </a:p>
        </p:txBody>
      </p:sp>
      <p:graphicFrame>
        <p:nvGraphicFramePr>
          <p:cNvPr id="34" name="Схема 33"/>
          <p:cNvGraphicFramePr/>
          <p:nvPr/>
        </p:nvGraphicFramePr>
        <p:xfrm>
          <a:off x="457200" y="1612900"/>
          <a:ext cx="8382000" cy="4102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26923"/>
              </p:ext>
            </p:extLst>
          </p:nvPr>
        </p:nvGraphicFramePr>
        <p:xfrm>
          <a:off x="609600" y="1268389"/>
          <a:ext cx="7772400" cy="4294211"/>
        </p:xfrm>
        <a:graphic>
          <a:graphicData uri="http://schemas.openxmlformats.org/drawingml/2006/table">
            <a:tbl>
              <a:tblPr/>
              <a:tblGrid>
                <a:gridCol w="5791200">
                  <a:extLst>
                    <a:ext uri="{9D8B030D-6E8A-4147-A177-3AD203B41FA5}">
                      <a16:colId xmlns:a16="http://schemas.microsoft.com/office/drawing/2014/main" xmlns="" val="7033334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3031755234"/>
                    </a:ext>
                  </a:extLst>
                </a:gridCol>
              </a:tblGrid>
              <a:tr h="641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ahoma" panose="020B0604030504040204" pitchFamily="34" charset="0"/>
                        </a:rPr>
                        <a:t>2021 год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E0E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FF"/>
                          </a:solidFill>
                          <a:effectLst/>
                          <a:latin typeface="Tahoma" panose="020B0604030504040204" pitchFamily="34" charset="0"/>
                        </a:rPr>
                        <a:t>3 760 996,79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2929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5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1742189"/>
                  </a:ext>
                </a:extLst>
              </a:tr>
              <a:tr h="8016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Общегосударственные вопросы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10199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2 503 273,00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10199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52652196"/>
                  </a:ext>
                </a:extLst>
              </a:tr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Национальная оборона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94 334,00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10199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51413695"/>
                  </a:ext>
                </a:extLst>
              </a:tr>
              <a:tr h="685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Национальная экономика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862 160,79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5768380"/>
                  </a:ext>
                </a:extLst>
              </a:tr>
              <a:tr h="6413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Жилищно-коммунальное хозяйство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10199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217 140,00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10199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20418585"/>
                  </a:ext>
                </a:extLst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Культура и кинематография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0199"/>
                        </a:solidFill>
                        <a:effectLst/>
                        <a:latin typeface="Tahoma" panose="020B060403050404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10199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0199"/>
                          </a:solidFill>
                          <a:effectLst/>
                          <a:latin typeface="Tahoma" panose="020B0604030504040204" pitchFamily="34" charset="0"/>
                        </a:rPr>
                        <a:t>84 079,00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0199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61007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ru-RU" sz="3600" dirty="0"/>
              <a:t>Расходы бюджета  по Муниципальным программам</a:t>
            </a:r>
          </a:p>
        </p:txBody>
      </p:sp>
      <p:graphicFrame>
        <p:nvGraphicFramePr>
          <p:cNvPr id="17480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726574"/>
              </p:ext>
            </p:extLst>
          </p:nvPr>
        </p:nvGraphicFramePr>
        <p:xfrm>
          <a:off x="152400" y="1143000"/>
          <a:ext cx="8839200" cy="4613361"/>
        </p:xfrm>
        <a:graphic>
          <a:graphicData uri="http://schemas.openxmlformats.org/drawingml/2006/table">
            <a:tbl>
              <a:tblPr/>
              <a:tblGrid>
                <a:gridCol w="70024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367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508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2021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год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06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anose="020B0604030504040204" pitchFamily="34" charset="0"/>
                        </a:rPr>
                        <a:t>«Улучшение качества муниципального управления на 2021 год и плановый период 2022-2023 годов»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Tahoma" panose="020B0604030504040204" pitchFamily="34" charset="0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120000"/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Tahoma" panose="020B0604030504040204" pitchFamily="34" charset="0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anose="020B0604030504040204" pitchFamily="34" charset="0"/>
                        </a:rPr>
                        <a:t>2 460 060,00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95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«Развитие культуры на территории Дмитровского сельского поселения Советского района Республики Крым  на 2021 год и плановый период 2022-2023 годов»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anose="020B0604030504040204" pitchFamily="34" charset="0"/>
                        </a:rPr>
                        <a:t>84 089,00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53602585"/>
                  </a:ext>
                </a:extLst>
              </a:tr>
              <a:tr h="8606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«Благоустройство территории муниципального образования Дмитровское сельское поселение Советского района Республики Крым на 2021 год и плановый период 2022-2023 годов»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anose="020B0604030504040204" pitchFamily="34" charset="0"/>
                        </a:rPr>
                        <a:t>217 140,00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47721880"/>
                  </a:ext>
                </a:extLst>
              </a:tr>
              <a:tr h="1049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«Комплексное развитие систем транспортной инфраструктуры и дорожного хозяйства на территории муниципального образования Дмитровское сельское поселение на 2021 год и плановый период 2022-2023 годы»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anose="020B0604030504040204" pitchFamily="34" charset="0"/>
                        </a:rPr>
                        <a:t>862 160,79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870418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926</TotalTime>
  <Words>405</Words>
  <Application>Microsoft Office PowerPoint</Application>
  <PresentationFormat>Экран (4:3)</PresentationFormat>
  <Paragraphs>72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Океан</vt:lpstr>
      <vt:lpstr>          БЮДЖЕТ ДЛЯ ГРАЖДАН   ДМИТРОВСКОГО СЕЛЬСКОГО ПОСЕЛЕНИЯ  СОВЕТСКОГО РАЙОНА РЕСПУБЛИКИ КРЫМ НА 2021 ГОД и плановый период 2022 и 2023 годов  </vt:lpstr>
      <vt:lpstr>ОСНОВНЫЕ ПАРАМЕТРЫ  БЮДЖЕТА НА 2021 ГОД</vt:lpstr>
      <vt:lpstr>Объем поступления доходов 3 760 996,79руб.</vt:lpstr>
      <vt:lpstr>Презентация PowerPoint</vt:lpstr>
      <vt:lpstr>Презентация PowerPoint</vt:lpstr>
      <vt:lpstr>Презентация PowerPoint</vt:lpstr>
      <vt:lpstr>Структура безвозмездных поступлений в бюджет Дмитровского сельского поселения                  на 2021 год</vt:lpstr>
      <vt:lpstr>Расходы бюджета Дмитровского     сельского поселения</vt:lpstr>
      <vt:lpstr>Расходы бюджета  по Муниципальным программам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Admin</cp:lastModifiedBy>
  <cp:revision>81</cp:revision>
  <cp:lastPrinted>1601-01-01T00:00:00Z</cp:lastPrinted>
  <dcterms:created xsi:type="dcterms:W3CDTF">1601-01-01T00:00:00Z</dcterms:created>
  <dcterms:modified xsi:type="dcterms:W3CDTF">2021-02-25T06:24:29Z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